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Compared to affected population due to how accessible they are as that is how people view its importance.</a:t>
            </a:r>
            <a:endParaRPr/>
          </a:p>
          <a:p>
            <a:pPr marL="0" lvl="0" indent="0">
              <a:spcBef>
                <a:spcPts val="0"/>
              </a:spcBef>
              <a:spcAft>
                <a:spcPts val="0"/>
              </a:spcAft>
              <a:buNone/>
            </a:pPr>
            <a:r>
              <a:rPr lang="en-GB"/>
              <a:t>Taken as ratio of number of factor to size of population in the area as land size is proportional to number of the factors in the land and each region has different size.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Purpose of standardizing: set everything compared to the region with the best factor.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slide=id.g1f87997393_0_787"/><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Shape 10"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Shape 11"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Shape 1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Shape 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5" name="Shape 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8" name="Shape 13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Shape 13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9" name="Shape 15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Shape 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 name="Shape 16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5" name="Shape 16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Shape 16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Shape 170"/>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Shape 17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 name="Shape 177"/>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Shape 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Shape 18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204" name="Shape 20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8" name="Shape 20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9" name="Shape 20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Shape 2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Shape 2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Shape 2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Shape 21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Shape 2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9" name="Shape 21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Shape 22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 name="Shape 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 name="Shape 4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Shape 4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64" name="Shape 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 name="Shape 6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 name="Shape 6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3" name="Shape 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Shape 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Shape 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Shape 7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Shape 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 name="Shape 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Shape 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Shape 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Shape 91"/>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Shape 9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Shape 9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101" name="Shape 101"/>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5" name="Shape 105">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0" name="Shape 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Shape 1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Shape 11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Shape 11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 name="Shape 11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2" name="Shape 1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Shape 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 name="Shape 12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Shape 12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2" name="Shape 13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Shape 13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1"/>
                </a:solidFill>
                <a:latin typeface="Lato"/>
                <a:ea typeface="Lato"/>
                <a:cs typeface="Lato"/>
                <a:sym typeface="Lato"/>
              </a:defRPr>
            </a:lvl1pPr>
            <a:lvl2pPr lvl="1" algn="r">
              <a:spcBef>
                <a:spcPts val="0"/>
              </a:spcBef>
              <a:buNone/>
              <a:defRPr sz="1000">
                <a:solidFill>
                  <a:schemeClr val="lt1"/>
                </a:solidFill>
                <a:latin typeface="Lato"/>
                <a:ea typeface="Lato"/>
                <a:cs typeface="Lato"/>
                <a:sym typeface="Lato"/>
              </a:defRPr>
            </a:lvl2pPr>
            <a:lvl3pPr lvl="2" algn="r">
              <a:spcBef>
                <a:spcPts val="0"/>
              </a:spcBef>
              <a:buNone/>
              <a:defRPr sz="1000">
                <a:solidFill>
                  <a:schemeClr val="lt1"/>
                </a:solidFill>
                <a:latin typeface="Lato"/>
                <a:ea typeface="Lato"/>
                <a:cs typeface="Lato"/>
                <a:sym typeface="Lato"/>
              </a:defRPr>
            </a:lvl3pPr>
            <a:lvl4pPr lvl="3" algn="r">
              <a:spcBef>
                <a:spcPts val="0"/>
              </a:spcBef>
              <a:buNone/>
              <a:defRPr sz="1000">
                <a:solidFill>
                  <a:schemeClr val="lt1"/>
                </a:solidFill>
                <a:latin typeface="Lato"/>
                <a:ea typeface="Lato"/>
                <a:cs typeface="Lato"/>
                <a:sym typeface="Lato"/>
              </a:defRPr>
            </a:lvl4pPr>
            <a:lvl5pPr lvl="4" algn="r">
              <a:spcBef>
                <a:spcPts val="0"/>
              </a:spcBef>
              <a:buNone/>
              <a:defRPr sz="1000">
                <a:solidFill>
                  <a:schemeClr val="lt1"/>
                </a:solidFill>
                <a:latin typeface="Lato"/>
                <a:ea typeface="Lato"/>
                <a:cs typeface="Lato"/>
                <a:sym typeface="Lato"/>
              </a:defRPr>
            </a:lvl5pPr>
            <a:lvl6pPr lvl="5" algn="r">
              <a:spcBef>
                <a:spcPts val="0"/>
              </a:spcBef>
              <a:buNone/>
              <a:defRPr sz="1000">
                <a:solidFill>
                  <a:schemeClr val="lt1"/>
                </a:solidFill>
                <a:latin typeface="Lato"/>
                <a:ea typeface="Lato"/>
                <a:cs typeface="Lato"/>
                <a:sym typeface="Lato"/>
              </a:defRPr>
            </a:lvl6pPr>
            <a:lvl7pPr lvl="6" algn="r">
              <a:spcBef>
                <a:spcPts val="0"/>
              </a:spcBef>
              <a:buNone/>
              <a:defRPr sz="1000">
                <a:solidFill>
                  <a:schemeClr val="lt1"/>
                </a:solidFill>
                <a:latin typeface="Lato"/>
                <a:ea typeface="Lato"/>
                <a:cs typeface="Lato"/>
                <a:sym typeface="Lato"/>
              </a:defRPr>
            </a:lvl7pPr>
            <a:lvl8pPr lvl="7" algn="r">
              <a:spcBef>
                <a:spcPts val="0"/>
              </a:spcBef>
              <a:buNone/>
              <a:defRPr sz="1000">
                <a:solidFill>
                  <a:schemeClr val="lt1"/>
                </a:solidFill>
                <a:latin typeface="Lato"/>
                <a:ea typeface="Lato"/>
                <a:cs typeface="Lato"/>
                <a:sym typeface="Lato"/>
              </a:defRPr>
            </a:lvl8pPr>
            <a:lvl9pPr lvl="8" algn="r">
              <a:spcBef>
                <a:spcPts val="0"/>
              </a:spcBef>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Shape 228"/>
          <p:cNvPicPr preferRelativeResize="0"/>
          <p:nvPr/>
        </p:nvPicPr>
        <p:blipFill>
          <a:blip r:embed="rId3">
            <a:alphaModFix/>
          </a:blip>
          <a:stretch>
            <a:fillRect/>
          </a:stretch>
        </p:blipFill>
        <p:spPr>
          <a:xfrm>
            <a:off x="0" y="-401468"/>
            <a:ext cx="9144000" cy="5714992"/>
          </a:xfrm>
          <a:prstGeom prst="rect">
            <a:avLst/>
          </a:prstGeom>
          <a:noFill/>
          <a:ln>
            <a:noFill/>
          </a:ln>
        </p:spPr>
      </p:pic>
      <p:sp>
        <p:nvSpPr>
          <p:cNvPr id="229" name="Shape 229"/>
          <p:cNvSpPr/>
          <p:nvPr/>
        </p:nvSpPr>
        <p:spPr>
          <a:xfrm>
            <a:off x="0" y="3512075"/>
            <a:ext cx="9144000" cy="1807200"/>
          </a:xfrm>
          <a:prstGeom prst="rect">
            <a:avLst/>
          </a:prstGeom>
          <a:solidFill>
            <a:srgbClr val="031737"/>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txBox="1">
            <a:spLocks noGrp="1"/>
          </p:cNvSpPr>
          <p:nvPr>
            <p:ph type="ctrTitle"/>
          </p:nvPr>
        </p:nvSpPr>
        <p:spPr>
          <a:xfrm>
            <a:off x="3803725" y="3812375"/>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600"/>
              <a:t>IDE@ DataSparks  </a:t>
            </a:r>
            <a:endParaRPr sz="3600"/>
          </a:p>
        </p:txBody>
      </p:sp>
      <p:sp>
        <p:nvSpPr>
          <p:cNvPr id="231" name="Shape 231"/>
          <p:cNvSpPr txBox="1">
            <a:spLocks noGrp="1"/>
          </p:cNvSpPr>
          <p:nvPr>
            <p:ph type="subTitle" idx="1"/>
          </p:nvPr>
        </p:nvSpPr>
        <p:spPr>
          <a:xfrm>
            <a:off x="6117100" y="4502600"/>
            <a:ext cx="3470700" cy="506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a:latin typeface="Montserrat"/>
                <a:ea typeface="Montserrat"/>
                <a:cs typeface="Montserrat"/>
                <a:sym typeface="Montserrat"/>
              </a:rPr>
              <a:t>Eusoff Brothers</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Methodology</a:t>
            </a:r>
            <a:endParaRPr/>
          </a:p>
        </p:txBody>
      </p:sp>
      <p:sp>
        <p:nvSpPr>
          <p:cNvPr id="330" name="Shape 330"/>
          <p:cNvSpPr txBox="1">
            <a:spLocks noGrp="1"/>
          </p:cNvSpPr>
          <p:nvPr>
            <p:ph type="body" idx="1"/>
          </p:nvPr>
        </p:nvSpPr>
        <p:spPr>
          <a:xfrm>
            <a:off x="1520700" y="1321325"/>
            <a:ext cx="6102600" cy="3360300"/>
          </a:xfrm>
          <a:prstGeom prst="rect">
            <a:avLst/>
          </a:prstGeom>
          <a:ln w="7620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sz="1400" b="1">
                <a:latin typeface="Montserrat"/>
                <a:ea typeface="Montserrat"/>
                <a:cs typeface="Montserrat"/>
                <a:sym typeface="Montserrat"/>
              </a:rPr>
              <a:t>Limitations</a:t>
            </a:r>
            <a:endParaRPr sz="1400" u="sng">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Data obtained are mostly from 2017 which may not be the most updated.</a:t>
            </a:r>
            <a:endParaRPr>
              <a:latin typeface="Montserrat"/>
              <a:ea typeface="Montserrat"/>
              <a:cs typeface="Montserrat"/>
              <a:sym typeface="Montserrat"/>
            </a:endParaRPr>
          </a:p>
          <a:p>
            <a:pPr marL="0" lvl="0" indent="0" rtl="0">
              <a:spcBef>
                <a:spcPts val="1600"/>
              </a:spcBef>
              <a:spcAft>
                <a:spcPts val="0"/>
              </a:spcAft>
              <a:buNone/>
            </a:pPr>
            <a:r>
              <a:rPr lang="en-GB">
                <a:latin typeface="Montserrat"/>
                <a:ea typeface="Montserrat"/>
                <a:cs typeface="Montserrat"/>
                <a:sym typeface="Montserrat"/>
              </a:rPr>
              <a:t>Lack of data in certain planning areas for various factors.</a:t>
            </a:r>
            <a:endParaRPr>
              <a:latin typeface="Montserrat"/>
              <a:ea typeface="Montserrat"/>
              <a:cs typeface="Montserrat"/>
              <a:sym typeface="Montserrat"/>
            </a:endParaRPr>
          </a:p>
          <a:p>
            <a:pPr marL="0" lvl="0" indent="0" rtl="0">
              <a:spcBef>
                <a:spcPts val="1600"/>
              </a:spcBef>
              <a:spcAft>
                <a:spcPts val="0"/>
              </a:spcAft>
              <a:buNone/>
            </a:pPr>
            <a:r>
              <a:rPr lang="en-GB">
                <a:latin typeface="Montserrat"/>
                <a:ea typeface="Montserrat"/>
                <a:cs typeface="Montserrat"/>
                <a:sym typeface="Montserrat"/>
              </a:rPr>
              <a:t>Ratios may be limited if the population data is small for that region.</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Not all factors are included due to lack of data (many things that are hard to quantify and collect data for).</a:t>
            </a:r>
            <a:endParaRPr>
              <a:latin typeface="Montserrat"/>
              <a:ea typeface="Montserrat"/>
              <a:cs typeface="Montserrat"/>
              <a:sym typeface="Montserrat"/>
            </a:endParaRPr>
          </a:p>
          <a:p>
            <a:pPr marL="0" lvl="0" indent="0" rtl="0">
              <a:spcBef>
                <a:spcPts val="1600"/>
              </a:spcBef>
              <a:spcAft>
                <a:spcPts val="0"/>
              </a:spcAft>
              <a:buNone/>
            </a:pPr>
            <a:r>
              <a:rPr lang="en-GB">
                <a:latin typeface="Montserrat"/>
                <a:ea typeface="Montserrat"/>
                <a:cs typeface="Montserrat"/>
                <a:sym typeface="Montserrat"/>
              </a:rPr>
              <a:t>Scores are just a gauge for planners and not to be taken as a direct correlation with price or any valuations.</a:t>
            </a:r>
            <a:endParaRPr>
              <a:latin typeface="Montserrat"/>
              <a:ea typeface="Montserrat"/>
              <a:cs typeface="Montserrat"/>
              <a:sym typeface="Montserrat"/>
            </a:endParaRPr>
          </a:p>
          <a:p>
            <a:pPr marL="0" lvl="0" indent="0" rtl="0">
              <a:spcBef>
                <a:spcPts val="1600"/>
              </a:spcBef>
              <a:spcAft>
                <a:spcPts val="0"/>
              </a:spcAft>
              <a:buNone/>
            </a:pPr>
            <a:endParaRPr>
              <a:latin typeface="Montserrat"/>
              <a:ea typeface="Montserrat"/>
              <a:cs typeface="Montserrat"/>
              <a:sym typeface="Montserrat"/>
            </a:endParaRPr>
          </a:p>
          <a:p>
            <a:pPr marL="0" lvl="0" indent="0" rtl="0">
              <a:spcBef>
                <a:spcPts val="1600"/>
              </a:spcBef>
              <a:spcAft>
                <a:spcPts val="0"/>
              </a:spcAft>
              <a:buNone/>
            </a:pPr>
            <a:endParaRPr>
              <a:latin typeface="Montserrat"/>
              <a:ea typeface="Montserrat"/>
              <a:cs typeface="Montserrat"/>
              <a:sym typeface="Montserrat"/>
            </a:endParaRPr>
          </a:p>
          <a:p>
            <a:pPr marL="0" lvl="0" indent="0" rtl="0">
              <a:spcBef>
                <a:spcPts val="1600"/>
              </a:spcBef>
              <a:spcAft>
                <a:spcPts val="1600"/>
              </a:spcAft>
              <a:buNone/>
            </a:pPr>
            <a:endParaRPr>
              <a:latin typeface="Montserrat"/>
              <a:ea typeface="Montserrat"/>
              <a:cs typeface="Montserrat"/>
              <a:sym typeface="Montserrat"/>
            </a:endParaRPr>
          </a:p>
        </p:txBody>
      </p:sp>
      <p:pic>
        <p:nvPicPr>
          <p:cNvPr id="331" name="Shape 331"/>
          <p:cNvPicPr preferRelativeResize="0"/>
          <p:nvPr/>
        </p:nvPicPr>
        <p:blipFill>
          <a:blip r:embed="rId3">
            <a:alphaModFix/>
          </a:blip>
          <a:stretch>
            <a:fillRect/>
          </a:stretch>
        </p:blipFill>
        <p:spPr>
          <a:xfrm>
            <a:off x="7026125" y="3611500"/>
            <a:ext cx="1485625" cy="148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Methodology</a:t>
            </a:r>
            <a:endParaRPr/>
          </a:p>
        </p:txBody>
      </p:sp>
      <p:sp>
        <p:nvSpPr>
          <p:cNvPr id="337" name="Shape 337"/>
          <p:cNvSpPr txBox="1">
            <a:spLocks noGrp="1"/>
          </p:cNvSpPr>
          <p:nvPr>
            <p:ph type="body" idx="1"/>
          </p:nvPr>
        </p:nvSpPr>
        <p:spPr>
          <a:xfrm>
            <a:off x="1520700" y="1780750"/>
            <a:ext cx="6102600" cy="2611800"/>
          </a:xfrm>
          <a:prstGeom prst="rect">
            <a:avLst/>
          </a:prstGeom>
          <a:ln w="7620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GB" sz="1400" b="1">
                <a:latin typeface="Montserrat"/>
                <a:ea typeface="Montserrat"/>
                <a:cs typeface="Montserrat"/>
                <a:sym typeface="Montserrat"/>
              </a:rPr>
              <a:t>Potential for more</a:t>
            </a:r>
            <a:endParaRPr sz="1400" u="sng">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More factors can be included</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Pipeline can be created to constantly update tool with real-time data</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Visualizations can include more useful information with tooltips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More summaries and table rankings can be generated for each factor</a:t>
            </a:r>
            <a:endParaRPr>
              <a:latin typeface="Montserrat"/>
              <a:ea typeface="Montserrat"/>
              <a:cs typeface="Montserrat"/>
              <a:sym typeface="Montserrat"/>
            </a:endParaRPr>
          </a:p>
          <a:p>
            <a:pPr marL="0" lvl="0" indent="0" rtl="0">
              <a:spcBef>
                <a:spcPts val="1600"/>
              </a:spcBef>
              <a:spcAft>
                <a:spcPts val="0"/>
              </a:spcAft>
              <a:buNone/>
            </a:pPr>
            <a:endParaRPr>
              <a:latin typeface="Montserrat"/>
              <a:ea typeface="Montserrat"/>
              <a:cs typeface="Montserrat"/>
              <a:sym typeface="Montserrat"/>
            </a:endParaRPr>
          </a:p>
          <a:p>
            <a:pPr marL="0" lvl="0" indent="0" rtl="0">
              <a:spcBef>
                <a:spcPts val="1600"/>
              </a:spcBef>
              <a:spcAft>
                <a:spcPts val="0"/>
              </a:spcAft>
              <a:buNone/>
            </a:pPr>
            <a:endParaRPr>
              <a:latin typeface="Montserrat"/>
              <a:ea typeface="Montserrat"/>
              <a:cs typeface="Montserrat"/>
              <a:sym typeface="Montserrat"/>
            </a:endParaRPr>
          </a:p>
          <a:p>
            <a:pPr marL="0" lvl="0" indent="0" rtl="0">
              <a:spcBef>
                <a:spcPts val="1600"/>
              </a:spcBef>
              <a:spcAft>
                <a:spcPts val="0"/>
              </a:spcAft>
              <a:buNone/>
            </a:pPr>
            <a:endParaRPr>
              <a:latin typeface="Montserrat"/>
              <a:ea typeface="Montserrat"/>
              <a:cs typeface="Montserrat"/>
              <a:sym typeface="Montserrat"/>
            </a:endParaRPr>
          </a:p>
          <a:p>
            <a:pPr marL="0" lvl="0" indent="0" rtl="0">
              <a:spcBef>
                <a:spcPts val="1600"/>
              </a:spcBef>
              <a:spcAft>
                <a:spcPts val="1600"/>
              </a:spcAft>
              <a:buNone/>
            </a:pP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3527100" y="2110950"/>
            <a:ext cx="2089800" cy="9216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sz="4800"/>
              <a:t>Demo</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247550" y="773075"/>
            <a:ext cx="7038900" cy="4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Contents</a:t>
            </a:r>
            <a:endParaRPr/>
          </a:p>
        </p:txBody>
      </p:sp>
      <p:sp>
        <p:nvSpPr>
          <p:cNvPr id="237" name="Shape 237"/>
          <p:cNvSpPr txBox="1"/>
          <p:nvPr/>
        </p:nvSpPr>
        <p:spPr>
          <a:xfrm>
            <a:off x="1247550" y="1969525"/>
            <a:ext cx="3018300" cy="196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latin typeface="Montserrat"/>
                <a:ea typeface="Montserrat"/>
                <a:cs typeface="Montserrat"/>
                <a:sym typeface="Montserrat"/>
              </a:rPr>
              <a:t>Brief Introduction</a:t>
            </a: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r>
              <a:rPr lang="en-GB">
                <a:solidFill>
                  <a:srgbClr val="FFFFFF"/>
                </a:solidFill>
                <a:latin typeface="Montserrat"/>
                <a:ea typeface="Montserrat"/>
                <a:cs typeface="Montserrat"/>
                <a:sym typeface="Montserrat"/>
              </a:rPr>
              <a:t>Problem Statement</a:t>
            </a: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r>
              <a:rPr lang="en-GB">
                <a:solidFill>
                  <a:srgbClr val="FFFFFF"/>
                </a:solidFill>
                <a:latin typeface="Montserrat"/>
                <a:ea typeface="Montserrat"/>
                <a:cs typeface="Montserrat"/>
                <a:sym typeface="Montserrat"/>
              </a:rPr>
              <a:t>Methodology</a:t>
            </a: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endParaRPr>
              <a:solidFill>
                <a:srgbClr val="FFFFFF"/>
              </a:solidFill>
              <a:latin typeface="Montserrat"/>
              <a:ea typeface="Montserrat"/>
              <a:cs typeface="Montserrat"/>
              <a:sym typeface="Montserrat"/>
            </a:endParaRPr>
          </a:p>
          <a:p>
            <a:pPr marL="0" lvl="0" indent="0" rtl="0">
              <a:spcBef>
                <a:spcPts val="0"/>
              </a:spcBef>
              <a:spcAft>
                <a:spcPts val="0"/>
              </a:spcAft>
              <a:buNone/>
            </a:pPr>
            <a:r>
              <a:rPr lang="en-GB">
                <a:solidFill>
                  <a:srgbClr val="FFFFFF"/>
                </a:solidFill>
                <a:latin typeface="Montserrat"/>
                <a:ea typeface="Montserrat"/>
                <a:cs typeface="Montserrat"/>
                <a:sym typeface="Montserrat"/>
              </a:rPr>
              <a:t>Demo</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Brief Introduction</a:t>
            </a:r>
            <a:endParaRPr/>
          </a:p>
        </p:txBody>
      </p:sp>
      <p:pic>
        <p:nvPicPr>
          <p:cNvPr id="244" name="Shape 244"/>
          <p:cNvPicPr preferRelativeResize="0"/>
          <p:nvPr/>
        </p:nvPicPr>
        <p:blipFill>
          <a:blip r:embed="rId3">
            <a:alphaModFix/>
          </a:blip>
          <a:stretch>
            <a:fillRect/>
          </a:stretch>
        </p:blipFill>
        <p:spPr>
          <a:xfrm>
            <a:off x="-614749" y="-66650"/>
            <a:ext cx="10373501" cy="5835075"/>
          </a:xfrm>
          <a:prstGeom prst="rect">
            <a:avLst/>
          </a:prstGeom>
          <a:noFill/>
          <a:ln>
            <a:noFill/>
          </a:ln>
        </p:spPr>
      </p:pic>
      <p:pic>
        <p:nvPicPr>
          <p:cNvPr id="245" name="Shape 245"/>
          <p:cNvPicPr preferRelativeResize="0"/>
          <p:nvPr/>
        </p:nvPicPr>
        <p:blipFill>
          <a:blip r:embed="rId4">
            <a:alphaModFix/>
          </a:blip>
          <a:stretch>
            <a:fillRect/>
          </a:stretch>
        </p:blipFill>
        <p:spPr>
          <a:xfrm>
            <a:off x="2498825" y="1307839"/>
            <a:ext cx="2188500" cy="2043825"/>
          </a:xfrm>
          <a:prstGeom prst="rect">
            <a:avLst/>
          </a:prstGeom>
          <a:noFill/>
          <a:ln>
            <a:noFill/>
          </a:ln>
        </p:spPr>
      </p:pic>
      <p:pic>
        <p:nvPicPr>
          <p:cNvPr id="246" name="Shape 246"/>
          <p:cNvPicPr preferRelativeResize="0"/>
          <p:nvPr/>
        </p:nvPicPr>
        <p:blipFill>
          <a:blip r:embed="rId5">
            <a:alphaModFix/>
          </a:blip>
          <a:stretch>
            <a:fillRect/>
          </a:stretch>
        </p:blipFill>
        <p:spPr>
          <a:xfrm>
            <a:off x="4598450" y="1307850"/>
            <a:ext cx="1886617" cy="2043825"/>
          </a:xfrm>
          <a:prstGeom prst="rect">
            <a:avLst/>
          </a:prstGeom>
          <a:noFill/>
          <a:ln>
            <a:noFill/>
          </a:ln>
        </p:spPr>
      </p:pic>
      <p:pic>
        <p:nvPicPr>
          <p:cNvPr id="247" name="Shape 247"/>
          <p:cNvPicPr preferRelativeResize="0"/>
          <p:nvPr/>
        </p:nvPicPr>
        <p:blipFill>
          <a:blip r:embed="rId6">
            <a:alphaModFix/>
          </a:blip>
          <a:stretch>
            <a:fillRect/>
          </a:stretch>
        </p:blipFill>
        <p:spPr>
          <a:xfrm>
            <a:off x="6532875" y="1428000"/>
            <a:ext cx="1803525" cy="1803525"/>
          </a:xfrm>
          <a:prstGeom prst="rect">
            <a:avLst/>
          </a:prstGeom>
          <a:noFill/>
          <a:ln>
            <a:noFill/>
          </a:ln>
        </p:spPr>
      </p:pic>
      <p:sp>
        <p:nvSpPr>
          <p:cNvPr id="248" name="Shape 248"/>
          <p:cNvSpPr txBox="1"/>
          <p:nvPr/>
        </p:nvSpPr>
        <p:spPr>
          <a:xfrm>
            <a:off x="688850" y="3231525"/>
            <a:ext cx="1577400" cy="16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Jason</a:t>
            </a:r>
            <a:endParaRPr>
              <a:solidFill>
                <a:schemeClr val="lt1"/>
              </a:solidFill>
            </a:endParaRPr>
          </a:p>
          <a:p>
            <a:pPr marL="0" lvl="0" indent="0" algn="ctr">
              <a:spcBef>
                <a:spcPts val="0"/>
              </a:spcBef>
              <a:spcAft>
                <a:spcPts val="0"/>
              </a:spcAft>
              <a:buNone/>
            </a:pPr>
            <a:endParaRPr sz="1000">
              <a:solidFill>
                <a:schemeClr val="lt1"/>
              </a:solidFill>
            </a:endParaRPr>
          </a:p>
          <a:p>
            <a:pPr marL="0" lvl="0" indent="0" algn="ctr">
              <a:spcBef>
                <a:spcPts val="0"/>
              </a:spcBef>
              <a:spcAft>
                <a:spcPts val="0"/>
              </a:spcAft>
              <a:buNone/>
            </a:pPr>
            <a:r>
              <a:rPr lang="en-GB">
                <a:solidFill>
                  <a:schemeClr val="lt1"/>
                </a:solidFill>
              </a:rPr>
              <a:t>NUS</a:t>
            </a:r>
            <a:endParaRPr>
              <a:solidFill>
                <a:schemeClr val="lt1"/>
              </a:solidFill>
            </a:endParaRPr>
          </a:p>
          <a:p>
            <a:pPr marL="0" lvl="0" indent="0" algn="ctr">
              <a:spcBef>
                <a:spcPts val="0"/>
              </a:spcBef>
              <a:spcAft>
                <a:spcPts val="0"/>
              </a:spcAft>
              <a:buNone/>
            </a:pPr>
            <a:r>
              <a:rPr lang="en-GB">
                <a:solidFill>
                  <a:schemeClr val="lt1"/>
                </a:solidFill>
              </a:rPr>
              <a:t>Business Analytics</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a:spcBef>
                <a:spcPts val="0"/>
              </a:spcBef>
              <a:spcAft>
                <a:spcPts val="0"/>
              </a:spcAft>
              <a:buNone/>
            </a:pPr>
            <a:r>
              <a:rPr lang="en-GB">
                <a:solidFill>
                  <a:schemeClr val="lt1"/>
                </a:solidFill>
              </a:rPr>
              <a:t>Year 1</a:t>
            </a:r>
            <a:endParaRPr>
              <a:solidFill>
                <a:schemeClr val="lt1"/>
              </a:solidFill>
            </a:endParaRPr>
          </a:p>
        </p:txBody>
      </p:sp>
      <p:sp>
        <p:nvSpPr>
          <p:cNvPr id="249" name="Shape 249"/>
          <p:cNvSpPr txBox="1"/>
          <p:nvPr/>
        </p:nvSpPr>
        <p:spPr>
          <a:xfrm>
            <a:off x="2755050" y="3231525"/>
            <a:ext cx="1577400" cy="16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Benedict</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NUS</a:t>
            </a:r>
            <a:endParaRPr>
              <a:solidFill>
                <a:schemeClr val="lt1"/>
              </a:solidFill>
            </a:endParaRPr>
          </a:p>
          <a:p>
            <a:pPr marL="0" lvl="0" indent="0" algn="ctr" rtl="0">
              <a:spcBef>
                <a:spcPts val="0"/>
              </a:spcBef>
              <a:spcAft>
                <a:spcPts val="0"/>
              </a:spcAft>
              <a:buNone/>
            </a:pPr>
            <a:r>
              <a:rPr lang="en-GB">
                <a:solidFill>
                  <a:schemeClr val="lt1"/>
                </a:solidFill>
              </a:rPr>
              <a:t>Computer Science</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Year 1</a:t>
            </a:r>
            <a:endParaRPr>
              <a:solidFill>
                <a:schemeClr val="lt1"/>
              </a:solidFill>
            </a:endParaRPr>
          </a:p>
        </p:txBody>
      </p:sp>
      <p:sp>
        <p:nvSpPr>
          <p:cNvPr id="250" name="Shape 250"/>
          <p:cNvSpPr txBox="1"/>
          <p:nvPr/>
        </p:nvSpPr>
        <p:spPr>
          <a:xfrm>
            <a:off x="4753063" y="3231525"/>
            <a:ext cx="1577400" cy="16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Kenneth</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NUS</a:t>
            </a:r>
            <a:endParaRPr>
              <a:solidFill>
                <a:schemeClr val="lt1"/>
              </a:solidFill>
            </a:endParaRPr>
          </a:p>
          <a:p>
            <a:pPr marL="0" lvl="0" indent="0" algn="ctr" rtl="0">
              <a:spcBef>
                <a:spcPts val="0"/>
              </a:spcBef>
              <a:spcAft>
                <a:spcPts val="0"/>
              </a:spcAft>
              <a:buNone/>
            </a:pPr>
            <a:r>
              <a:rPr lang="en-GB">
                <a:solidFill>
                  <a:schemeClr val="lt1"/>
                </a:solidFill>
              </a:rPr>
              <a:t>Computer Engineering</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Year 1</a:t>
            </a:r>
            <a:endParaRPr>
              <a:solidFill>
                <a:schemeClr val="lt1"/>
              </a:solidFill>
            </a:endParaRPr>
          </a:p>
        </p:txBody>
      </p:sp>
      <p:sp>
        <p:nvSpPr>
          <p:cNvPr id="251" name="Shape 251"/>
          <p:cNvSpPr txBox="1"/>
          <p:nvPr/>
        </p:nvSpPr>
        <p:spPr>
          <a:xfrm>
            <a:off x="6645938" y="3231525"/>
            <a:ext cx="1577400" cy="16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Shannon</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NUS</a:t>
            </a:r>
            <a:endParaRPr>
              <a:solidFill>
                <a:schemeClr val="lt1"/>
              </a:solidFill>
            </a:endParaRPr>
          </a:p>
          <a:p>
            <a:pPr marL="0" lvl="0" indent="0" algn="ctr" rtl="0">
              <a:spcBef>
                <a:spcPts val="0"/>
              </a:spcBef>
              <a:spcAft>
                <a:spcPts val="0"/>
              </a:spcAft>
              <a:buNone/>
            </a:pPr>
            <a:r>
              <a:rPr lang="en-GB">
                <a:solidFill>
                  <a:schemeClr val="lt1"/>
                </a:solidFill>
              </a:rPr>
              <a:t>Business Analytics</a:t>
            </a:r>
            <a:endParaRPr>
              <a:solidFill>
                <a:schemeClr val="lt1"/>
              </a:solidFill>
            </a:endParaRPr>
          </a:p>
          <a:p>
            <a:pPr marL="0" lvl="0" indent="0" algn="ctr" rtl="0">
              <a:spcBef>
                <a:spcPts val="0"/>
              </a:spcBef>
              <a:spcAft>
                <a:spcPts val="0"/>
              </a:spcAft>
              <a:buNone/>
            </a:pPr>
            <a:endParaRPr sz="1000">
              <a:solidFill>
                <a:schemeClr val="lt1"/>
              </a:solidFill>
            </a:endParaRPr>
          </a:p>
          <a:p>
            <a:pPr marL="0" lvl="0" indent="0" algn="ctr" rtl="0">
              <a:spcBef>
                <a:spcPts val="0"/>
              </a:spcBef>
              <a:spcAft>
                <a:spcPts val="0"/>
              </a:spcAft>
              <a:buNone/>
            </a:pPr>
            <a:r>
              <a:rPr lang="en-GB">
                <a:solidFill>
                  <a:schemeClr val="lt1"/>
                </a:solidFill>
              </a:rPr>
              <a:t>Year 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Problem Statement</a:t>
            </a:r>
            <a:endParaRPr/>
          </a:p>
        </p:txBody>
      </p:sp>
      <p:sp>
        <p:nvSpPr>
          <p:cNvPr id="257" name="Shape 257"/>
          <p:cNvSpPr txBox="1"/>
          <p:nvPr/>
        </p:nvSpPr>
        <p:spPr>
          <a:xfrm>
            <a:off x="1297500" y="2676819"/>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rtl="0">
              <a:spcBef>
                <a:spcPts val="0"/>
              </a:spcBef>
              <a:spcAft>
                <a:spcPts val="0"/>
              </a:spcAft>
              <a:buNone/>
            </a:pPr>
            <a:endParaRPr sz="1300">
              <a:solidFill>
                <a:srgbClr val="FFFFFF"/>
              </a:solidFill>
            </a:endParaRPr>
          </a:p>
        </p:txBody>
      </p:sp>
      <p:sp>
        <p:nvSpPr>
          <p:cNvPr id="258" name="Shape 258"/>
          <p:cNvSpPr txBox="1">
            <a:spLocks noGrp="1"/>
          </p:cNvSpPr>
          <p:nvPr>
            <p:ph type="body" idx="1"/>
          </p:nvPr>
        </p:nvSpPr>
        <p:spPr>
          <a:xfrm>
            <a:off x="998575" y="1288775"/>
            <a:ext cx="7312200" cy="80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000">
                <a:latin typeface="Montserrat"/>
                <a:ea typeface="Montserrat"/>
                <a:cs typeface="Montserrat"/>
                <a:sym typeface="Montserrat"/>
              </a:rPr>
              <a:t>Spatial Accessibility Scores by Planning Area</a:t>
            </a:r>
            <a:endParaRPr sz="3000">
              <a:solidFill>
                <a:srgbClr val="FFFFFF"/>
              </a:solidFill>
            </a:endParaRPr>
          </a:p>
        </p:txBody>
      </p:sp>
      <p:sp>
        <p:nvSpPr>
          <p:cNvPr id="259" name="Shape 259"/>
          <p:cNvSpPr txBox="1"/>
          <p:nvPr/>
        </p:nvSpPr>
        <p:spPr>
          <a:xfrm>
            <a:off x="1297500" y="3317856"/>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rtl="0">
              <a:spcBef>
                <a:spcPts val="0"/>
              </a:spcBef>
              <a:spcAft>
                <a:spcPts val="0"/>
              </a:spcAft>
              <a:buNone/>
            </a:pPr>
            <a:endParaRPr sz="1300">
              <a:solidFill>
                <a:srgbClr val="FFFFFF"/>
              </a:solidFill>
            </a:endParaRPr>
          </a:p>
        </p:txBody>
      </p:sp>
      <p:sp>
        <p:nvSpPr>
          <p:cNvPr id="260" name="Shape 260"/>
          <p:cNvSpPr txBox="1"/>
          <p:nvPr/>
        </p:nvSpPr>
        <p:spPr>
          <a:xfrm>
            <a:off x="1297500" y="4017694"/>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Shape 261"/>
          <p:cNvSpPr txBox="1">
            <a:spLocks noGrp="1"/>
          </p:cNvSpPr>
          <p:nvPr>
            <p:ph type="body" idx="1"/>
          </p:nvPr>
        </p:nvSpPr>
        <p:spPr>
          <a:xfrm>
            <a:off x="1823850" y="2676825"/>
            <a:ext cx="6290400" cy="80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a:solidFill>
                  <a:srgbClr val="FFFFFF"/>
                </a:solidFill>
              </a:rPr>
              <a:t>Accessibility of Singaporeans in each of the 55 planning areas in Singapore to work and amenities.</a:t>
            </a:r>
            <a:endParaRPr>
              <a:solidFill>
                <a:srgbClr val="FFFFFF"/>
              </a:solidFill>
            </a:endParaRPr>
          </a:p>
        </p:txBody>
      </p:sp>
      <p:sp>
        <p:nvSpPr>
          <p:cNvPr id="262" name="Shape 262"/>
          <p:cNvSpPr txBox="1">
            <a:spLocks noGrp="1"/>
          </p:cNvSpPr>
          <p:nvPr>
            <p:ph type="body" idx="1"/>
          </p:nvPr>
        </p:nvSpPr>
        <p:spPr>
          <a:xfrm>
            <a:off x="1823850" y="3317850"/>
            <a:ext cx="6290400" cy="80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a:solidFill>
                  <a:srgbClr val="FFFFFF"/>
                </a:solidFill>
              </a:rPr>
              <a:t>Urban mobility must be top-notched in a first-class city like Singapore and there are many  ways people value access to different things.</a:t>
            </a:r>
            <a:endParaRPr>
              <a:solidFill>
                <a:srgbClr val="FFFFFF"/>
              </a:solidFill>
            </a:endParaRPr>
          </a:p>
        </p:txBody>
      </p:sp>
      <p:sp>
        <p:nvSpPr>
          <p:cNvPr id="263" name="Shape 263"/>
          <p:cNvSpPr txBox="1">
            <a:spLocks noGrp="1"/>
          </p:cNvSpPr>
          <p:nvPr>
            <p:ph type="body" idx="1"/>
          </p:nvPr>
        </p:nvSpPr>
        <p:spPr>
          <a:xfrm>
            <a:off x="1823850" y="4017700"/>
            <a:ext cx="6290400" cy="80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a:solidFill>
                  <a:srgbClr val="FFFFFF"/>
                </a:solidFill>
              </a:rPr>
              <a:t>A visualization tool for anyone to use and determine the relative accessibility of their area based on how different they value accessibility.</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1377450" y="1236375"/>
            <a:ext cx="6879000" cy="658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latin typeface="Montserrat"/>
                <a:ea typeface="Montserrat"/>
                <a:cs typeface="Montserrat"/>
                <a:sym typeface="Montserrat"/>
              </a:rPr>
              <a:t>Singapore will always have to keep improving and optimizing different aspects of urban mobility, multi-parametric visualization tool is useful in identifying key areas or aspects.</a:t>
            </a:r>
            <a:endParaRPr>
              <a:latin typeface="Montserrat"/>
              <a:ea typeface="Montserrat"/>
              <a:cs typeface="Montserrat"/>
              <a:sym typeface="Montserrat"/>
            </a:endParaRPr>
          </a:p>
          <a:p>
            <a:pPr marL="0" lvl="0" indent="0" rtl="0">
              <a:spcBef>
                <a:spcPts val="1600"/>
              </a:spcBef>
              <a:spcAft>
                <a:spcPts val="1600"/>
              </a:spcAft>
              <a:buNone/>
            </a:pPr>
            <a:endParaRPr>
              <a:latin typeface="Montserrat"/>
              <a:ea typeface="Montserrat"/>
              <a:cs typeface="Montserrat"/>
              <a:sym typeface="Montserrat"/>
            </a:endParaRPr>
          </a:p>
        </p:txBody>
      </p:sp>
      <p:pic>
        <p:nvPicPr>
          <p:cNvPr id="269" name="Shape 269"/>
          <p:cNvPicPr preferRelativeResize="0"/>
          <p:nvPr/>
        </p:nvPicPr>
        <p:blipFill>
          <a:blip r:embed="rId3">
            <a:alphaModFix/>
          </a:blip>
          <a:stretch>
            <a:fillRect/>
          </a:stretch>
        </p:blipFill>
        <p:spPr>
          <a:xfrm>
            <a:off x="523075" y="2273301"/>
            <a:ext cx="1365050" cy="1365050"/>
          </a:xfrm>
          <a:prstGeom prst="rect">
            <a:avLst/>
          </a:prstGeom>
          <a:noFill/>
          <a:ln>
            <a:noFill/>
          </a:ln>
        </p:spPr>
      </p:pic>
      <p:pic>
        <p:nvPicPr>
          <p:cNvPr id="270" name="Shape 270"/>
          <p:cNvPicPr preferRelativeResize="0"/>
          <p:nvPr/>
        </p:nvPicPr>
        <p:blipFill>
          <a:blip r:embed="rId4">
            <a:alphaModFix/>
          </a:blip>
          <a:stretch>
            <a:fillRect/>
          </a:stretch>
        </p:blipFill>
        <p:spPr>
          <a:xfrm>
            <a:off x="2741575" y="2388185"/>
            <a:ext cx="1504238" cy="1135268"/>
          </a:xfrm>
          <a:prstGeom prst="rect">
            <a:avLst/>
          </a:prstGeom>
          <a:noFill/>
          <a:ln>
            <a:noFill/>
          </a:ln>
        </p:spPr>
      </p:pic>
      <p:pic>
        <p:nvPicPr>
          <p:cNvPr id="271" name="Shape 271"/>
          <p:cNvPicPr preferRelativeResize="0"/>
          <p:nvPr/>
        </p:nvPicPr>
        <p:blipFill>
          <a:blip r:embed="rId5">
            <a:alphaModFix/>
          </a:blip>
          <a:stretch>
            <a:fillRect/>
          </a:stretch>
        </p:blipFill>
        <p:spPr>
          <a:xfrm>
            <a:off x="5029076" y="2324763"/>
            <a:ext cx="1365051" cy="1262135"/>
          </a:xfrm>
          <a:prstGeom prst="rect">
            <a:avLst/>
          </a:prstGeom>
          <a:noFill/>
          <a:ln>
            <a:noFill/>
          </a:ln>
        </p:spPr>
      </p:pic>
      <p:pic>
        <p:nvPicPr>
          <p:cNvPr id="272" name="Shape 272"/>
          <p:cNvPicPr preferRelativeResize="0"/>
          <p:nvPr/>
        </p:nvPicPr>
        <p:blipFill>
          <a:blip r:embed="rId6">
            <a:alphaModFix/>
          </a:blip>
          <a:stretch>
            <a:fillRect/>
          </a:stretch>
        </p:blipFill>
        <p:spPr>
          <a:xfrm>
            <a:off x="7103700" y="2249785"/>
            <a:ext cx="1412100" cy="1412100"/>
          </a:xfrm>
          <a:prstGeom prst="rect">
            <a:avLst/>
          </a:prstGeom>
          <a:noFill/>
          <a:ln>
            <a:noFill/>
          </a:ln>
        </p:spPr>
      </p:pic>
      <p:sp>
        <p:nvSpPr>
          <p:cNvPr id="273" name="Shape 273"/>
          <p:cNvSpPr txBox="1"/>
          <p:nvPr/>
        </p:nvSpPr>
        <p:spPr>
          <a:xfrm>
            <a:off x="301250" y="3775125"/>
            <a:ext cx="1808700" cy="12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300">
                <a:solidFill>
                  <a:schemeClr val="lt1"/>
                </a:solidFill>
                <a:latin typeface="Montserrat"/>
                <a:ea typeface="Montserrat"/>
                <a:cs typeface="Montserrat"/>
                <a:sym typeface="Montserrat"/>
              </a:rPr>
              <a:t>Used by the government for urban planning and restructuring</a:t>
            </a:r>
            <a:endParaRPr>
              <a:solidFill>
                <a:schemeClr val="lt1"/>
              </a:solidFill>
              <a:latin typeface="Montserrat"/>
              <a:ea typeface="Montserrat"/>
              <a:cs typeface="Montserrat"/>
              <a:sym typeface="Montserrat"/>
            </a:endParaRPr>
          </a:p>
        </p:txBody>
      </p:sp>
      <p:sp>
        <p:nvSpPr>
          <p:cNvPr id="274" name="Shape 274"/>
          <p:cNvSpPr txBox="1"/>
          <p:nvPr/>
        </p:nvSpPr>
        <p:spPr>
          <a:xfrm>
            <a:off x="2554399" y="3775125"/>
            <a:ext cx="1878600" cy="12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300">
                <a:solidFill>
                  <a:schemeClr val="lt1"/>
                </a:solidFill>
                <a:latin typeface="Montserrat"/>
                <a:ea typeface="Montserrat"/>
                <a:cs typeface="Montserrat"/>
                <a:sym typeface="Montserrat"/>
              </a:rPr>
              <a:t>Used by real estate companies to assess the value of certain locations</a:t>
            </a:r>
            <a:endParaRPr>
              <a:latin typeface="Montserrat"/>
              <a:ea typeface="Montserrat"/>
              <a:cs typeface="Montserrat"/>
              <a:sym typeface="Montserrat"/>
            </a:endParaRPr>
          </a:p>
        </p:txBody>
      </p:sp>
      <p:sp>
        <p:nvSpPr>
          <p:cNvPr id="275" name="Shape 275"/>
          <p:cNvSpPr txBox="1"/>
          <p:nvPr/>
        </p:nvSpPr>
        <p:spPr>
          <a:xfrm>
            <a:off x="4698950" y="3883400"/>
            <a:ext cx="2025300" cy="103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300">
                <a:solidFill>
                  <a:schemeClr val="lt1"/>
                </a:solidFill>
                <a:latin typeface="Montserrat"/>
                <a:ea typeface="Montserrat"/>
                <a:cs typeface="Montserrat"/>
                <a:sym typeface="Montserrat"/>
              </a:rPr>
              <a:t>Used in any geo-related marketing analytics </a:t>
            </a:r>
            <a:endParaRPr>
              <a:latin typeface="Montserrat"/>
              <a:ea typeface="Montserrat"/>
              <a:cs typeface="Montserrat"/>
              <a:sym typeface="Montserrat"/>
            </a:endParaRPr>
          </a:p>
        </p:txBody>
      </p:sp>
      <p:sp>
        <p:nvSpPr>
          <p:cNvPr id="276" name="Shape 276"/>
          <p:cNvSpPr txBox="1"/>
          <p:nvPr/>
        </p:nvSpPr>
        <p:spPr>
          <a:xfrm>
            <a:off x="6971300" y="3883425"/>
            <a:ext cx="1878600" cy="81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chemeClr val="lt1"/>
                </a:solidFill>
                <a:latin typeface="Montserrat"/>
                <a:ea typeface="Montserrat"/>
                <a:cs typeface="Montserrat"/>
                <a:sym typeface="Montserrat"/>
              </a:rPr>
              <a:t>Used by anyone finding a home</a:t>
            </a:r>
            <a:endParaRPr sz="1300">
              <a:solidFill>
                <a:schemeClr val="lt1"/>
              </a:solidFill>
              <a:latin typeface="Montserrat"/>
              <a:ea typeface="Montserrat"/>
              <a:cs typeface="Montserrat"/>
              <a:sym typeface="Montserrat"/>
            </a:endParaRPr>
          </a:p>
          <a:p>
            <a:pPr marL="0" lvl="0" indent="0" algn="ctr">
              <a:spcBef>
                <a:spcPts val="1600"/>
              </a:spcBef>
              <a:spcAft>
                <a:spcPts val="0"/>
              </a:spcAft>
              <a:buNone/>
            </a:pPr>
            <a:endParaRPr>
              <a:latin typeface="Montserrat"/>
              <a:ea typeface="Montserrat"/>
              <a:cs typeface="Montserrat"/>
              <a:sym typeface="Montserrat"/>
            </a:endParaRPr>
          </a:p>
        </p:txBody>
      </p:sp>
      <p:sp>
        <p:nvSpPr>
          <p:cNvPr id="277" name="Shape 277"/>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Importance of Solution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1297500" y="1307850"/>
            <a:ext cx="2331900" cy="31128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None/>
            </a:pPr>
            <a:r>
              <a:rPr lang="en-GB">
                <a:latin typeface="Montserrat"/>
                <a:ea typeface="Montserrat"/>
                <a:cs typeface="Montserrat"/>
                <a:sym typeface="Montserrat"/>
              </a:rPr>
              <a:t>Hospitals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No. of Wireless Hotspots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Primary Schools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Kindergartens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Gyms</a:t>
            </a:r>
            <a:endParaRPr>
              <a:latin typeface="Montserrat"/>
              <a:ea typeface="Montserrat"/>
              <a:cs typeface="Montserrat"/>
              <a:sym typeface="Montserrat"/>
            </a:endParaRPr>
          </a:p>
          <a:p>
            <a:pPr marL="0" lvl="0" indent="0" rtl="0">
              <a:spcBef>
                <a:spcPts val="1600"/>
              </a:spcBef>
              <a:spcAft>
                <a:spcPts val="0"/>
              </a:spcAft>
              <a:buNone/>
            </a:pPr>
            <a:r>
              <a:rPr lang="en-GB">
                <a:latin typeface="Montserrat"/>
                <a:ea typeface="Montserrat"/>
                <a:cs typeface="Montserrat"/>
                <a:sym typeface="Montserrat"/>
              </a:rPr>
              <a:t>Secondary Schools</a:t>
            </a:r>
            <a:endParaRPr>
              <a:latin typeface="Montserrat"/>
              <a:ea typeface="Montserrat"/>
              <a:cs typeface="Montserrat"/>
              <a:sym typeface="Montserrat"/>
            </a:endParaRPr>
          </a:p>
          <a:p>
            <a:pPr marL="0" lvl="0" indent="0" rtl="0">
              <a:spcBef>
                <a:spcPts val="1600"/>
              </a:spcBef>
              <a:spcAft>
                <a:spcPts val="1600"/>
              </a:spcAft>
              <a:buNone/>
            </a:pPr>
            <a:endParaRPr>
              <a:latin typeface="Montserrat"/>
              <a:ea typeface="Montserrat"/>
              <a:cs typeface="Montserrat"/>
              <a:sym typeface="Montserrat"/>
            </a:endParaRPr>
          </a:p>
        </p:txBody>
      </p:sp>
      <p:sp>
        <p:nvSpPr>
          <p:cNvPr id="283" name="Shape 283"/>
          <p:cNvSpPr txBox="1">
            <a:spLocks noGrp="1"/>
          </p:cNvSpPr>
          <p:nvPr>
            <p:ph type="body" idx="1"/>
          </p:nvPr>
        </p:nvSpPr>
        <p:spPr>
          <a:xfrm>
            <a:off x="4668350" y="1307850"/>
            <a:ext cx="2331900" cy="31128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None/>
            </a:pPr>
            <a:r>
              <a:rPr lang="en-GB">
                <a:latin typeface="Montserrat"/>
                <a:ea typeface="Montserrat"/>
                <a:cs typeface="Montserrat"/>
                <a:sym typeface="Montserrat"/>
              </a:rPr>
              <a:t>Average Time to Work</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Elderly Services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CET Centres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Parks </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Libraries</a:t>
            </a:r>
            <a:endParaRPr>
              <a:latin typeface="Montserrat"/>
              <a:ea typeface="Montserrat"/>
              <a:cs typeface="Montserrat"/>
              <a:sym typeface="Montserrat"/>
            </a:endParaRPr>
          </a:p>
          <a:p>
            <a:pPr marL="0" lvl="0" indent="0" rtl="0">
              <a:spcBef>
                <a:spcPts val="1600"/>
              </a:spcBef>
              <a:spcAft>
                <a:spcPts val="1600"/>
              </a:spcAft>
              <a:buNone/>
            </a:pPr>
            <a:r>
              <a:rPr lang="en-GB">
                <a:latin typeface="Montserrat"/>
                <a:ea typeface="Montserrat"/>
                <a:cs typeface="Montserrat"/>
                <a:sym typeface="Montserrat"/>
              </a:rPr>
              <a:t>Community Centres</a:t>
            </a:r>
            <a:endParaRPr>
              <a:latin typeface="Montserrat"/>
              <a:ea typeface="Montserrat"/>
              <a:cs typeface="Montserrat"/>
              <a:sym typeface="Montserrat"/>
            </a:endParaRPr>
          </a:p>
        </p:txBody>
      </p:sp>
      <p:pic>
        <p:nvPicPr>
          <p:cNvPr id="284" name="Shape 284"/>
          <p:cNvPicPr preferRelativeResize="0"/>
          <p:nvPr/>
        </p:nvPicPr>
        <p:blipFill>
          <a:blip r:embed="rId3">
            <a:alphaModFix/>
          </a:blip>
          <a:stretch>
            <a:fillRect/>
          </a:stretch>
        </p:blipFill>
        <p:spPr>
          <a:xfrm>
            <a:off x="6683225" y="1307850"/>
            <a:ext cx="377825" cy="377825"/>
          </a:xfrm>
          <a:prstGeom prst="rect">
            <a:avLst/>
          </a:prstGeom>
          <a:noFill/>
          <a:ln>
            <a:noFill/>
          </a:ln>
        </p:spPr>
      </p:pic>
      <p:pic>
        <p:nvPicPr>
          <p:cNvPr id="285" name="Shape 285"/>
          <p:cNvPicPr preferRelativeResize="0"/>
          <p:nvPr/>
        </p:nvPicPr>
        <p:blipFill>
          <a:blip r:embed="rId4">
            <a:alphaModFix/>
          </a:blip>
          <a:stretch>
            <a:fillRect/>
          </a:stretch>
        </p:blipFill>
        <p:spPr>
          <a:xfrm>
            <a:off x="3453950" y="1761875"/>
            <a:ext cx="377825" cy="377825"/>
          </a:xfrm>
          <a:prstGeom prst="rect">
            <a:avLst/>
          </a:prstGeom>
          <a:noFill/>
          <a:ln>
            <a:noFill/>
          </a:ln>
        </p:spPr>
      </p:pic>
      <p:pic>
        <p:nvPicPr>
          <p:cNvPr id="286" name="Shape 286"/>
          <p:cNvPicPr preferRelativeResize="0"/>
          <p:nvPr/>
        </p:nvPicPr>
        <p:blipFill>
          <a:blip r:embed="rId5">
            <a:alphaModFix/>
          </a:blip>
          <a:stretch>
            <a:fillRect/>
          </a:stretch>
        </p:blipFill>
        <p:spPr>
          <a:xfrm>
            <a:off x="2243425" y="1307846"/>
            <a:ext cx="377825" cy="377825"/>
          </a:xfrm>
          <a:prstGeom prst="rect">
            <a:avLst/>
          </a:prstGeom>
          <a:noFill/>
          <a:ln>
            <a:noFill/>
          </a:ln>
        </p:spPr>
      </p:pic>
      <p:pic>
        <p:nvPicPr>
          <p:cNvPr id="287" name="Shape 287"/>
          <p:cNvPicPr preferRelativeResize="0"/>
          <p:nvPr/>
        </p:nvPicPr>
        <p:blipFill>
          <a:blip r:embed="rId6">
            <a:alphaModFix/>
          </a:blip>
          <a:stretch>
            <a:fillRect/>
          </a:stretch>
        </p:blipFill>
        <p:spPr>
          <a:xfrm>
            <a:off x="2088555" y="3018300"/>
            <a:ext cx="377825" cy="377825"/>
          </a:xfrm>
          <a:prstGeom prst="rect">
            <a:avLst/>
          </a:prstGeom>
          <a:noFill/>
          <a:ln>
            <a:noFill/>
          </a:ln>
        </p:spPr>
      </p:pic>
      <p:pic>
        <p:nvPicPr>
          <p:cNvPr id="288" name="Shape 288"/>
          <p:cNvPicPr preferRelativeResize="0"/>
          <p:nvPr/>
        </p:nvPicPr>
        <p:blipFill>
          <a:blip r:embed="rId7">
            <a:alphaModFix/>
          </a:blip>
          <a:stretch>
            <a:fillRect/>
          </a:stretch>
        </p:blipFill>
        <p:spPr>
          <a:xfrm>
            <a:off x="5365775" y="2594250"/>
            <a:ext cx="377825" cy="377825"/>
          </a:xfrm>
          <a:prstGeom prst="rect">
            <a:avLst/>
          </a:prstGeom>
          <a:noFill/>
          <a:ln>
            <a:noFill/>
          </a:ln>
        </p:spPr>
      </p:pic>
      <p:pic>
        <p:nvPicPr>
          <p:cNvPr id="289" name="Shape 289"/>
          <p:cNvPicPr preferRelativeResize="0"/>
          <p:nvPr/>
        </p:nvPicPr>
        <p:blipFill>
          <a:blip r:embed="rId8">
            <a:alphaModFix/>
          </a:blip>
          <a:stretch>
            <a:fillRect/>
          </a:stretch>
        </p:blipFill>
        <p:spPr>
          <a:xfrm>
            <a:off x="5898850" y="2215900"/>
            <a:ext cx="377825" cy="377825"/>
          </a:xfrm>
          <a:prstGeom prst="rect">
            <a:avLst/>
          </a:prstGeom>
          <a:noFill/>
          <a:ln>
            <a:noFill/>
          </a:ln>
        </p:spPr>
      </p:pic>
      <p:pic>
        <p:nvPicPr>
          <p:cNvPr id="290" name="Shape 290"/>
          <p:cNvPicPr preferRelativeResize="0"/>
          <p:nvPr/>
        </p:nvPicPr>
        <p:blipFill>
          <a:blip r:embed="rId9">
            <a:alphaModFix/>
          </a:blip>
          <a:stretch>
            <a:fillRect/>
          </a:stretch>
        </p:blipFill>
        <p:spPr>
          <a:xfrm>
            <a:off x="6154800" y="1761875"/>
            <a:ext cx="377825" cy="377825"/>
          </a:xfrm>
          <a:prstGeom prst="rect">
            <a:avLst/>
          </a:prstGeom>
          <a:noFill/>
          <a:ln>
            <a:noFill/>
          </a:ln>
        </p:spPr>
      </p:pic>
      <p:pic>
        <p:nvPicPr>
          <p:cNvPr id="291" name="Shape 291"/>
          <p:cNvPicPr preferRelativeResize="0"/>
          <p:nvPr/>
        </p:nvPicPr>
        <p:blipFill>
          <a:blip r:embed="rId10">
            <a:alphaModFix/>
          </a:blip>
          <a:stretch>
            <a:fillRect/>
          </a:stretch>
        </p:blipFill>
        <p:spPr>
          <a:xfrm>
            <a:off x="2888150" y="2198863"/>
            <a:ext cx="377825" cy="377825"/>
          </a:xfrm>
          <a:prstGeom prst="rect">
            <a:avLst/>
          </a:prstGeom>
          <a:noFill/>
          <a:ln>
            <a:noFill/>
          </a:ln>
        </p:spPr>
      </p:pic>
      <p:pic>
        <p:nvPicPr>
          <p:cNvPr id="292" name="Shape 292"/>
          <p:cNvPicPr preferRelativeResize="0"/>
          <p:nvPr/>
        </p:nvPicPr>
        <p:blipFill>
          <a:blip r:embed="rId11">
            <a:alphaModFix/>
          </a:blip>
          <a:stretch>
            <a:fillRect/>
          </a:stretch>
        </p:blipFill>
        <p:spPr>
          <a:xfrm>
            <a:off x="3076125" y="3467700"/>
            <a:ext cx="377825" cy="377825"/>
          </a:xfrm>
          <a:prstGeom prst="rect">
            <a:avLst/>
          </a:prstGeom>
          <a:noFill/>
          <a:ln>
            <a:noFill/>
          </a:ln>
        </p:spPr>
      </p:pic>
      <p:pic>
        <p:nvPicPr>
          <p:cNvPr id="293" name="Shape 293"/>
          <p:cNvPicPr preferRelativeResize="0"/>
          <p:nvPr/>
        </p:nvPicPr>
        <p:blipFill>
          <a:blip r:embed="rId12">
            <a:alphaModFix/>
          </a:blip>
          <a:stretch>
            <a:fillRect/>
          </a:stretch>
        </p:blipFill>
        <p:spPr>
          <a:xfrm>
            <a:off x="6532625" y="3467700"/>
            <a:ext cx="377825" cy="377825"/>
          </a:xfrm>
          <a:prstGeom prst="rect">
            <a:avLst/>
          </a:prstGeom>
          <a:noFill/>
          <a:ln>
            <a:noFill/>
          </a:ln>
        </p:spPr>
      </p:pic>
      <p:pic>
        <p:nvPicPr>
          <p:cNvPr id="294" name="Shape 294"/>
          <p:cNvPicPr preferRelativeResize="0"/>
          <p:nvPr/>
        </p:nvPicPr>
        <p:blipFill>
          <a:blip r:embed="rId13">
            <a:alphaModFix/>
          </a:blip>
          <a:stretch>
            <a:fillRect/>
          </a:stretch>
        </p:blipFill>
        <p:spPr>
          <a:xfrm>
            <a:off x="2646850" y="2594250"/>
            <a:ext cx="377825" cy="377825"/>
          </a:xfrm>
          <a:prstGeom prst="rect">
            <a:avLst/>
          </a:prstGeom>
          <a:noFill/>
          <a:ln>
            <a:noFill/>
          </a:ln>
        </p:spPr>
      </p:pic>
      <p:pic>
        <p:nvPicPr>
          <p:cNvPr id="295" name="Shape 295"/>
          <p:cNvPicPr preferRelativeResize="0"/>
          <p:nvPr/>
        </p:nvPicPr>
        <p:blipFill>
          <a:blip r:embed="rId14">
            <a:alphaModFix/>
          </a:blip>
          <a:stretch>
            <a:fillRect/>
          </a:stretch>
        </p:blipFill>
        <p:spPr>
          <a:xfrm>
            <a:off x="5597225" y="3018300"/>
            <a:ext cx="377825" cy="377825"/>
          </a:xfrm>
          <a:prstGeom prst="rect">
            <a:avLst/>
          </a:prstGeom>
          <a:noFill/>
          <a:ln>
            <a:noFill/>
          </a:ln>
        </p:spPr>
      </p:pic>
      <p:sp>
        <p:nvSpPr>
          <p:cNvPr id="296" name="Shape 296"/>
          <p:cNvSpPr txBox="1"/>
          <p:nvPr/>
        </p:nvSpPr>
        <p:spPr>
          <a:xfrm>
            <a:off x="2130300" y="4144425"/>
            <a:ext cx="4883400" cy="577500"/>
          </a:xfrm>
          <a:prstGeom prst="rect">
            <a:avLst/>
          </a:prstGeom>
          <a:solidFill>
            <a:srgbClr val="000000"/>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a:solidFill>
                  <a:srgbClr val="FFFFFF"/>
                </a:solidFill>
                <a:latin typeface="Montserrat"/>
                <a:ea typeface="Montserrat"/>
                <a:cs typeface="Montserrat"/>
                <a:sym typeface="Montserrat"/>
              </a:rPr>
              <a:t>Taken as a ratio of supply of facilities to population demand of services</a:t>
            </a:r>
            <a:endParaRPr>
              <a:solidFill>
                <a:srgbClr val="FFFFFF"/>
              </a:solidFill>
              <a:latin typeface="Montserrat"/>
              <a:ea typeface="Montserrat"/>
              <a:cs typeface="Montserrat"/>
              <a:sym typeface="Montserrat"/>
            </a:endParaRPr>
          </a:p>
        </p:txBody>
      </p:sp>
      <p:sp>
        <p:nvSpPr>
          <p:cNvPr id="297" name="Shape 297"/>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Factors</a:t>
            </a:r>
            <a:endParaRPr/>
          </a:p>
        </p:txBody>
      </p:sp>
      <p:sp>
        <p:nvSpPr>
          <p:cNvPr id="298" name="Shape 298"/>
          <p:cNvSpPr txBox="1"/>
          <p:nvPr/>
        </p:nvSpPr>
        <p:spPr>
          <a:xfrm>
            <a:off x="5193950" y="202250"/>
            <a:ext cx="37062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OD matrix was key in determining average time to work which is probably one of the most important factors.</a:t>
            </a:r>
            <a:endParaRPr/>
          </a:p>
        </p:txBody>
      </p:sp>
      <p:cxnSp>
        <p:nvCxnSpPr>
          <p:cNvPr id="299" name="Shape 299"/>
          <p:cNvCxnSpPr/>
          <p:nvPr/>
        </p:nvCxnSpPr>
        <p:spPr>
          <a:xfrm rot="10800000" flipH="1">
            <a:off x="5597375" y="1021775"/>
            <a:ext cx="277500" cy="226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p:nvPr/>
        </p:nvSpPr>
        <p:spPr>
          <a:xfrm>
            <a:off x="2874350" y="1299000"/>
            <a:ext cx="4651800" cy="112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d</a:t>
            </a:r>
            <a:endParaRPr/>
          </a:p>
        </p:txBody>
      </p:sp>
      <p:sp>
        <p:nvSpPr>
          <p:cNvPr id="305" name="Shape 305"/>
          <p:cNvSpPr txBox="1"/>
          <p:nvPr/>
        </p:nvSpPr>
        <p:spPr>
          <a:xfrm>
            <a:off x="3549425" y="1872900"/>
            <a:ext cx="5316300" cy="1473000"/>
          </a:xfrm>
          <a:prstGeom prst="rect">
            <a:avLst/>
          </a:prstGeom>
          <a:noFill/>
          <a:ln w="76200"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6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from DataSpark Origin-Destination Matrix and OneMap API with R &amp; Node.js</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from public data sources like Data.gov.sg, SingStat, </a:t>
            </a:r>
            <a:endParaRPr>
              <a:solidFill>
                <a:schemeClr val="lt1"/>
              </a:solidFill>
              <a:latin typeface="Montserrat"/>
              <a:ea typeface="Montserrat"/>
              <a:cs typeface="Montserrat"/>
              <a:sym typeface="Montserrat"/>
            </a:endParaRPr>
          </a:p>
          <a:p>
            <a:pPr marL="914400" lvl="0" indent="0" algn="l" rtl="0">
              <a:spcBef>
                <a:spcPts val="0"/>
              </a:spcBef>
              <a:spcAft>
                <a:spcPts val="0"/>
              </a:spcAft>
              <a:buNone/>
            </a:pPr>
            <a:r>
              <a:rPr lang="en-GB">
                <a:solidFill>
                  <a:schemeClr val="lt1"/>
                </a:solidFill>
                <a:latin typeface="Montserrat"/>
                <a:ea typeface="Montserrat"/>
                <a:cs typeface="Montserrat"/>
                <a:sym typeface="Montserrat"/>
              </a:rPr>
              <a:t>URA, SRX, PropertyGuru, MOE, Wikipedia </a:t>
            </a:r>
            <a:endParaRPr>
              <a:solidFill>
                <a:schemeClr val="lt1"/>
              </a:solidFill>
              <a:latin typeface="Montserrat"/>
              <a:ea typeface="Montserrat"/>
              <a:cs typeface="Montserrat"/>
              <a:sym typeface="Montserrat"/>
            </a:endParaRPr>
          </a:p>
          <a:p>
            <a:pPr marL="9144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457200" algn="ctr" rtl="0">
              <a:spcBef>
                <a:spcPts val="0"/>
              </a:spcBef>
              <a:spcAft>
                <a:spcPts val="0"/>
              </a:spcAft>
              <a:buNone/>
            </a:pPr>
            <a:endParaRPr>
              <a:solidFill>
                <a:schemeClr val="lt1"/>
              </a:solidFill>
              <a:latin typeface="Montserrat"/>
              <a:ea typeface="Montserrat"/>
              <a:cs typeface="Montserrat"/>
              <a:sym typeface="Montserrat"/>
            </a:endParaRPr>
          </a:p>
        </p:txBody>
      </p:sp>
      <p:sp>
        <p:nvSpPr>
          <p:cNvPr id="306" name="Shape 306"/>
          <p:cNvSpPr txBox="1"/>
          <p:nvPr/>
        </p:nvSpPr>
        <p:spPr>
          <a:xfrm>
            <a:off x="2378550" y="1278400"/>
            <a:ext cx="72615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Data Extraction</a:t>
            </a:r>
            <a:endParaRPr/>
          </a:p>
        </p:txBody>
      </p:sp>
      <p:sp>
        <p:nvSpPr>
          <p:cNvPr id="307" name="Shape 307"/>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Methodology</a:t>
            </a:r>
            <a:endParaRPr/>
          </a:p>
        </p:txBody>
      </p:sp>
      <p:pic>
        <p:nvPicPr>
          <p:cNvPr id="308" name="Shape 308"/>
          <p:cNvPicPr preferRelativeResize="0"/>
          <p:nvPr/>
        </p:nvPicPr>
        <p:blipFill>
          <a:blip r:embed="rId3">
            <a:alphaModFix/>
          </a:blip>
          <a:stretch>
            <a:fillRect/>
          </a:stretch>
        </p:blipFill>
        <p:spPr>
          <a:xfrm>
            <a:off x="-76200" y="3935475"/>
            <a:ext cx="1795600" cy="100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1484525" y="1193000"/>
            <a:ext cx="3798900" cy="485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400" b="1">
                <a:latin typeface="Montserrat"/>
                <a:ea typeface="Montserrat"/>
                <a:cs typeface="Montserrat"/>
                <a:sym typeface="Montserrat"/>
              </a:rPr>
              <a:t>Data Cleaning</a:t>
            </a:r>
            <a:endParaRPr sz="1400" b="1">
              <a:latin typeface="Montserrat"/>
              <a:ea typeface="Montserrat"/>
              <a:cs typeface="Montserrat"/>
              <a:sym typeface="Montserrat"/>
            </a:endParaRPr>
          </a:p>
        </p:txBody>
      </p:sp>
      <p:sp>
        <p:nvSpPr>
          <p:cNvPr id="314" name="Shape 314"/>
          <p:cNvSpPr/>
          <p:nvPr/>
        </p:nvSpPr>
        <p:spPr>
          <a:xfrm>
            <a:off x="7040600" y="3923575"/>
            <a:ext cx="2106350" cy="1222450"/>
          </a:xfrm>
          <a:custGeom>
            <a:avLst/>
            <a:gdLst/>
            <a:ahLst/>
            <a:cxnLst/>
            <a:rect l="0" t="0" r="0" b="0"/>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15" name="Shape 315"/>
          <p:cNvSpPr txBox="1">
            <a:spLocks noGrp="1"/>
          </p:cNvSpPr>
          <p:nvPr>
            <p:ph type="body" idx="1"/>
          </p:nvPr>
        </p:nvSpPr>
        <p:spPr>
          <a:xfrm>
            <a:off x="1384650" y="1702750"/>
            <a:ext cx="6227100" cy="1813800"/>
          </a:xfrm>
          <a:prstGeom prst="rect">
            <a:avLst/>
          </a:prstGeom>
          <a:ln w="76200" cap="flat" cmpd="sng">
            <a:solidFill>
              <a:srgbClr val="0D47A1"/>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sz="1400">
                <a:latin typeface="Montserrat"/>
                <a:ea typeface="Montserrat"/>
                <a:cs typeface="Montserrat"/>
                <a:sym typeface="Montserrat"/>
              </a:rPr>
              <a:t>Processed and cleaned all data into an Excel sheet</a:t>
            </a:r>
            <a:endParaRPr sz="1400">
              <a:latin typeface="Montserrat"/>
              <a:ea typeface="Montserrat"/>
              <a:cs typeface="Montserrat"/>
              <a:sym typeface="Montserrat"/>
            </a:endParaRPr>
          </a:p>
          <a:p>
            <a:pPr marL="0" lvl="0" indent="0">
              <a:spcBef>
                <a:spcPts val="1600"/>
              </a:spcBef>
              <a:spcAft>
                <a:spcPts val="0"/>
              </a:spcAft>
              <a:buNone/>
            </a:pPr>
            <a:r>
              <a:rPr lang="en-GB" sz="1400">
                <a:latin typeface="Montserrat"/>
                <a:ea typeface="Montserrat"/>
                <a:cs typeface="Montserrat"/>
                <a:sym typeface="Montserrat"/>
              </a:rPr>
              <a:t>Supply / Demand ratios are calculated to show how much demand for each service is met</a:t>
            </a:r>
            <a:endParaRPr sz="1400">
              <a:latin typeface="Montserrat"/>
              <a:ea typeface="Montserrat"/>
              <a:cs typeface="Montserrat"/>
              <a:sym typeface="Montserrat"/>
            </a:endParaRPr>
          </a:p>
          <a:p>
            <a:pPr marL="0" lvl="0" indent="0">
              <a:spcBef>
                <a:spcPts val="1600"/>
              </a:spcBef>
              <a:spcAft>
                <a:spcPts val="0"/>
              </a:spcAft>
              <a:buNone/>
            </a:pPr>
            <a:r>
              <a:rPr lang="en-GB" sz="1400">
                <a:latin typeface="Montserrat"/>
                <a:ea typeface="Montserrat"/>
                <a:cs typeface="Montserrat"/>
                <a:sym typeface="Montserrat"/>
              </a:rPr>
              <a:t>Ratios standardized by taking it as fraction of the largest value in each factor</a:t>
            </a:r>
            <a:endParaRPr sz="1400">
              <a:latin typeface="Montserrat"/>
              <a:ea typeface="Montserrat"/>
              <a:cs typeface="Montserrat"/>
              <a:sym typeface="Montserrat"/>
            </a:endParaRPr>
          </a:p>
          <a:p>
            <a:pPr marL="0" lvl="0" indent="0" rtl="0">
              <a:spcBef>
                <a:spcPts val="1600"/>
              </a:spcBef>
              <a:spcAft>
                <a:spcPts val="1600"/>
              </a:spcAft>
              <a:buNone/>
            </a:pPr>
            <a:endParaRPr sz="1400">
              <a:latin typeface="Montserrat"/>
              <a:ea typeface="Montserrat"/>
              <a:cs typeface="Montserrat"/>
              <a:sym typeface="Montserrat"/>
            </a:endParaRPr>
          </a:p>
        </p:txBody>
      </p:sp>
      <p:sp>
        <p:nvSpPr>
          <p:cNvPr id="316" name="Shape 316"/>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Methodology</a:t>
            </a:r>
            <a:endParaRPr/>
          </a:p>
        </p:txBody>
      </p:sp>
      <p:pic>
        <p:nvPicPr>
          <p:cNvPr id="317" name="Shape 317"/>
          <p:cNvPicPr preferRelativeResize="0"/>
          <p:nvPr/>
        </p:nvPicPr>
        <p:blipFill>
          <a:blip r:embed="rId3">
            <a:alphaModFix/>
          </a:blip>
          <a:stretch>
            <a:fillRect/>
          </a:stretch>
        </p:blipFill>
        <p:spPr>
          <a:xfrm>
            <a:off x="7881600" y="4067875"/>
            <a:ext cx="785251" cy="785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1221825" y="1302825"/>
            <a:ext cx="6795900" cy="3425100"/>
          </a:xfrm>
          <a:prstGeom prst="rect">
            <a:avLst/>
          </a:prstGeom>
          <a:ln w="76200" cap="flat" cmpd="sng">
            <a:solidFill>
              <a:srgbClr val="A4C2F4"/>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GB" sz="1400" b="1">
                <a:latin typeface="Montserrat"/>
                <a:ea typeface="Montserrat"/>
                <a:cs typeface="Montserrat"/>
                <a:sym typeface="Montserrat"/>
              </a:rPr>
              <a:t>Formulation of Overall Accessibility Score</a:t>
            </a:r>
            <a:endParaRPr sz="1400" b="1">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Overall accessibility score is taken as a sum of the weighted ratio factors.</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Users will determine the weightage for each factor by selecting the significance of each one based on 5 ordered levels (None, Weak, Partial, Strong, Extreme) starting from 0 to 1 with increments of 0.2.</a:t>
            </a:r>
            <a:endParaRPr>
              <a:latin typeface="Montserrat"/>
              <a:ea typeface="Montserrat"/>
              <a:cs typeface="Montserrat"/>
              <a:sym typeface="Montserrat"/>
            </a:endParaRPr>
          </a:p>
          <a:p>
            <a:pPr marL="0" lvl="0" indent="0">
              <a:spcBef>
                <a:spcPts val="1600"/>
              </a:spcBef>
              <a:spcAft>
                <a:spcPts val="0"/>
              </a:spcAft>
              <a:buNone/>
            </a:pPr>
            <a:r>
              <a:rPr lang="en-GB">
                <a:latin typeface="Montserrat"/>
                <a:ea typeface="Montserrat"/>
                <a:cs typeface="Montserrat"/>
                <a:sym typeface="Montserrat"/>
              </a:rPr>
              <a:t>Users can also visualize each factor on its own by setting the significance to Extreme (1) and the rest of the factors to None (0) leaving the overall score to be represented by one factor.</a:t>
            </a:r>
            <a:endParaRPr>
              <a:latin typeface="Montserrat"/>
              <a:ea typeface="Montserrat"/>
              <a:cs typeface="Montserrat"/>
              <a:sym typeface="Montserrat"/>
            </a:endParaRPr>
          </a:p>
          <a:p>
            <a:pPr marL="0" lvl="0" indent="0">
              <a:spcBef>
                <a:spcPts val="1600"/>
              </a:spcBef>
              <a:spcAft>
                <a:spcPts val="1600"/>
              </a:spcAft>
              <a:buNone/>
            </a:pPr>
            <a:r>
              <a:rPr lang="en-GB">
                <a:latin typeface="Montserrat"/>
                <a:ea typeface="Montserrat"/>
                <a:cs typeface="Montserrat"/>
                <a:sym typeface="Montserrat"/>
              </a:rPr>
              <a:t>The relative scores will then be compared across planning areas using a heat map.</a:t>
            </a:r>
            <a:endParaRPr>
              <a:latin typeface="Montserrat"/>
              <a:ea typeface="Montserrat"/>
              <a:cs typeface="Montserrat"/>
              <a:sym typeface="Montserrat"/>
            </a:endParaRPr>
          </a:p>
        </p:txBody>
      </p:sp>
      <p:sp>
        <p:nvSpPr>
          <p:cNvPr id="323" name="Shape 323"/>
          <p:cNvSpPr txBox="1">
            <a:spLocks noGrp="1"/>
          </p:cNvSpPr>
          <p:nvPr>
            <p:ph type="title"/>
          </p:nvPr>
        </p:nvSpPr>
        <p:spPr>
          <a:xfrm>
            <a:off x="1297500" y="40722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Methodology</a:t>
            </a:r>
            <a:endParaRPr/>
          </a:p>
        </p:txBody>
      </p:sp>
      <p:pic>
        <p:nvPicPr>
          <p:cNvPr id="324" name="Shape 324"/>
          <p:cNvPicPr preferRelativeResize="0"/>
          <p:nvPr/>
        </p:nvPicPr>
        <p:blipFill>
          <a:blip r:embed="rId3">
            <a:alphaModFix/>
          </a:blip>
          <a:stretch>
            <a:fillRect/>
          </a:stretch>
        </p:blipFill>
        <p:spPr>
          <a:xfrm>
            <a:off x="6016675" y="207192"/>
            <a:ext cx="2208875" cy="10181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624</Words>
  <Application>Microsoft Office PowerPoint</Application>
  <PresentationFormat>On-screen Show (16:9)</PresentationFormat>
  <Paragraphs>106</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Lato</vt:lpstr>
      <vt:lpstr>Montserrat</vt:lpstr>
      <vt:lpstr>Focus</vt:lpstr>
      <vt:lpstr>IDE@ DataSparks  </vt:lpstr>
      <vt:lpstr>Contents</vt:lpstr>
      <vt:lpstr>Brief Introduction</vt:lpstr>
      <vt:lpstr>Problem Statement</vt:lpstr>
      <vt:lpstr>Importance of Solution</vt:lpstr>
      <vt:lpstr>Factors</vt:lpstr>
      <vt:lpstr>Methodology</vt:lpstr>
      <vt:lpstr>Methodology</vt:lpstr>
      <vt:lpstr>Methodology</vt:lpstr>
      <vt:lpstr>Methodology</vt:lpstr>
      <vt:lpstr>Methodology</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 DataSparks  </dc:title>
  <cp:lastModifiedBy>Jason Yip</cp:lastModifiedBy>
  <cp:revision>1</cp:revision>
  <dcterms:modified xsi:type="dcterms:W3CDTF">2018-02-25T04:12:58Z</dcterms:modified>
</cp:coreProperties>
</file>